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69" r:id="rId2"/>
    <p:sldId id="288" r:id="rId3"/>
    <p:sldId id="270" r:id="rId4"/>
    <p:sldId id="271" r:id="rId5"/>
    <p:sldId id="272" r:id="rId6"/>
    <p:sldId id="304" r:id="rId7"/>
    <p:sldId id="299" r:id="rId8"/>
    <p:sldId id="305" r:id="rId9"/>
    <p:sldId id="306" r:id="rId10"/>
    <p:sldId id="301" r:id="rId11"/>
    <p:sldId id="308" r:id="rId12"/>
    <p:sldId id="307" r:id="rId13"/>
    <p:sldId id="303" r:id="rId14"/>
    <p:sldId id="309" r:id="rId15"/>
    <p:sldId id="310" r:id="rId16"/>
    <p:sldId id="311" r:id="rId17"/>
    <p:sldId id="312" r:id="rId18"/>
    <p:sldId id="313" r:id="rId19"/>
    <p:sldId id="318" r:id="rId20"/>
    <p:sldId id="319" r:id="rId21"/>
    <p:sldId id="314" r:id="rId22"/>
    <p:sldId id="315" r:id="rId23"/>
    <p:sldId id="317" r:id="rId24"/>
    <p:sldId id="320" r:id="rId25"/>
    <p:sldId id="32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7030A0"/>
    <a:srgbClr val="5E30A0"/>
    <a:srgbClr val="5E3A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74CF1-F794-4500-B4D2-4D954BA980D7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D9300-789C-4EC9-AE37-302D07AB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2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D9300-789C-4EC9-AE37-302D07AB09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5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4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3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3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1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9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5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1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3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57918-B82F-4203-A258-702FC7864611}" type="datetimeFigureOut">
              <a:rPr lang="en-US" smtClean="0"/>
              <a:t>11-Jan-15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DF8A1-4A63-4684-BB45-1FB59EDF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2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1"/>
          <p:cNvSpPr>
            <a:spLocks noChangeArrowheads="1"/>
          </p:cNvSpPr>
          <p:nvPr/>
        </p:nvSpPr>
        <p:spPr bwMode="auto">
          <a:xfrm flipV="1">
            <a:off x="4967288" y="3034283"/>
            <a:ext cx="2190798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552575" algn="l"/>
                <a:tab pos="20955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552575" algn="l"/>
                <a:tab pos="20955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552575" algn="l"/>
                <a:tab pos="20955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552575" algn="l"/>
                <a:tab pos="20955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552575" algn="l"/>
                <a:tab pos="20955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52575" algn="l"/>
                <a:tab pos="20955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52575" algn="l"/>
                <a:tab pos="20955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52575" algn="l"/>
                <a:tab pos="20955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52575" algn="l"/>
                <a:tab pos="20955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2575" algn="l"/>
                <a:tab pos="2095500" algn="l"/>
                <a:tab pos="2971800" algn="ctr"/>
              </a:tabLst>
            </a:pP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 ANSI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2575" algn="l"/>
                <a:tab pos="2095500" algn="l"/>
                <a:tab pos="2971800" algn="ctr"/>
              </a:tabLst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iyam Rupali ANSI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6.  msL¨v KvW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iyam Rupali ANSI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2575" algn="l"/>
                <a:tab pos="2095500" algn="l"/>
                <a:tab pos="2971800" algn="ct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069" y="27869"/>
            <a:ext cx="9650437" cy="6012827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 পরিচয় বিষয়ের ( ত ) প্রশিক্ষণ কোর্সের শুভ উদ্বোধন অনুষ্ঠান</a:t>
            </a:r>
            <a:br>
              <a:rPr lang="bn-BD" dirty="0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অতিথি ও </a:t>
            </a:r>
            <a:r>
              <a:rPr lang="bn-BD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সভাপতিঃ </a:t>
            </a:r>
            <a:br>
              <a:rPr lang="bn-BD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 মোঃ আঃ সালাম সিকদার </a:t>
            </a:r>
            <a:endParaRPr lang="en-US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0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353800" cy="6858000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bn-BD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</a:p>
          <a:p>
            <a:r>
              <a:rPr lang="bn-BD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১।বাংলা</a:t>
            </a:r>
            <a:r>
              <a:rPr lang="en-US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‡`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k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cwiPqÕ-wkÿv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µ‡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gi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cÖavb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w`K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¸‡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jv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D‡jøL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2.evsjv‡`k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cwiPqÕwel‡qi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wewfbœ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wkLb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-‡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kLv‡bv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mvgMÖxi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aiY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, ˆ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ewkó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¨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Zvrch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©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eY©bv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| </a:t>
            </a:r>
            <a:endParaRPr lang="bn-BD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3.Ôevsjv‡`k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cwiPqÕ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-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wkLb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-‡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kLv‡bv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Kv‡Ri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Dc‡hvMx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/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Kvh©Ki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cvVwfwËK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c×wZ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I †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KŠkj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wbe©vPb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4.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evsjv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‡`k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cwiPq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: 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wkLb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†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kLv‡bvi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Rb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¨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wewfbœ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ZË¡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G¨v‡cÖv‡Pi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e¨envi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msMVb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ZË¡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eûg~Lx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wkLb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ZË¡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GwiKm‡bi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endParaRPr lang="en-US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  <a:latin typeface="Siyam Rupali ANSI" panose="02000000000000000000" pitchFamily="2" charset="0"/>
              </a:rPr>
              <a:t>g‡bvmvgvwRK</a:t>
            </a:r>
            <a:r>
              <a:rPr lang="en-US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Dbœqb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ZË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BZ¨vw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`)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5.evsjv‡`k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cwiPq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: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wkLb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†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kLv‡bvi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Rb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¨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mswkøó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DcKiY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mbv³KiY ,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cÖYqb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,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e¨envi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Ges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msiÿ‡Yi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†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KŠkj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AvqZ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¡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endParaRPr lang="en-US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6.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evsjv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‡`k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cwiPq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: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wkLb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†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kLv‡bvi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Rb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¨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mswkøó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AvBwmwU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e¨envi‡hvM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¨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DcKiY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mbv³KiY,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wWwRUvj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Kb‡U›U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ˆ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Zwi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e¨envi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endParaRPr lang="en-US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7.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Ôevsjv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‡`k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cwiPqÕwel‡qi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cÖ_g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†_‡K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cÂg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†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kªYxi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welqe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¯‘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m¤ú‡K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©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aviYv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jvf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8.Ôevsjv‡`k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cwiPqÕwel‡qi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Dc‡hvMx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Av`k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© †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kªYx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e¨e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¯’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vcbvi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aviYv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AR©b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9.Ôevsjv‡`k 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cwiPqÕ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wel‡q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wkÿv_x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©‡`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†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hvM¨Zv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/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wkLbdj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AR©‡bi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h_vh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_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c×wZ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I †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KŠkj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D‡jøL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|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Gme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c×wZ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I </a:t>
            </a:r>
            <a:endParaRPr lang="en-US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†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KŠkj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`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ÿZvi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mv‡_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cÖ‡qvM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Siyam Rupali ANSI" panose="02000000000000000000" pitchFamily="2" charset="0"/>
              </a:rPr>
              <a:t> </a:t>
            </a:r>
            <a:r>
              <a:rPr lang="bn-BD" b="1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endParaRPr lang="en-US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Siyam Rupali ANS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353800" cy="6176963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10.Ôevsjv‡`k I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cwiPqÕ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wkÿ‡Ki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cÖ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¯‘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wZi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w`K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D‡jøL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 smtClean="0">
                <a:solidFill>
                  <a:srgbClr val="00B0F0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11.Ôevsjv‡`k I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cwiPqÕ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wel‡qi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cvV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cwiKíbv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cÖYqb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 smtClean="0">
                <a:solidFill>
                  <a:srgbClr val="00B0F0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12.‰ZwiK…Z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cvV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cwiKíbv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Abyhvqx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wkLb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- †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kLv‡bv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Kvh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©µg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cwiPvjbv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 smtClean="0">
                <a:solidFill>
                  <a:srgbClr val="00B0F0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13Ôevsjv‡`k I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cwiPqÕ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wel‡qi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wkLb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-‡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kLv‡bv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wewfbœ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cÖwµqv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AvqË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¡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K‡i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Zv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djcÖm~fv‡e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cÖ‡qv‡Mi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BwZevPK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endParaRPr lang="bn-BD" dirty="0" smtClean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bn-BD" dirty="0" smtClean="0">
                <a:solidFill>
                  <a:srgbClr val="00B0F0"/>
                </a:solidFill>
                <a:latin typeface="Siyam Rupali ANSI" panose="02000000000000000000" pitchFamily="2" charset="0"/>
              </a:rPr>
              <a:t>        </a:t>
            </a:r>
            <a:r>
              <a:rPr lang="en-US" dirty="0" smtClean="0">
                <a:solidFill>
                  <a:srgbClr val="00B0F0"/>
                </a:solidFill>
                <a:latin typeface="Siyam Rupali ANSI" panose="02000000000000000000" pitchFamily="2" charset="0"/>
              </a:rPr>
              <a:t>`„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wófw½ I `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ÿZv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AR©b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Ki‡eb</a:t>
            </a:r>
            <a:r>
              <a:rPr lang="en-US" dirty="0" smtClean="0">
                <a:solidFill>
                  <a:srgbClr val="00B0F0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14.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evsjv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‡`k I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wek¦cwiPq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: 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g~j¨vq‡bi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D‡Ïk¨,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cÖKvi‡f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`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D‡jøL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Ki‡ZI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wkLbdjwfwËK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 ˆbe©¨w³K I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KvVv‡gvMZ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Afxÿv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cÖYqb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endParaRPr lang="bn-BD" dirty="0" smtClean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bn-BD" dirty="0" smtClean="0">
                <a:solidFill>
                  <a:srgbClr val="00B0F0"/>
                </a:solidFill>
                <a:latin typeface="Siyam Rupali ANSI" panose="02000000000000000000" pitchFamily="2" charset="0"/>
              </a:rPr>
              <a:t>        </a:t>
            </a:r>
            <a:r>
              <a:rPr lang="en-US" dirty="0" smtClean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| </a:t>
            </a:r>
            <a:endParaRPr lang="bn-BD" dirty="0" smtClean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endParaRPr lang="bn-BD" dirty="0" smtClean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Siyam Rupali ANSI" panose="02000000000000000000" pitchFamily="2" charset="0"/>
              </a:rPr>
              <a:t>15.evsjv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‡`k I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cwiPq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:  ‡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hvM¨ZvwfwËK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cÖkœcÎ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cÖYqb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I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DËicÎ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g~j¨vqb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†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KŠkj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AvqZ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¡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K‡i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Kg©‡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ÿ‡Î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cÖ‡qvM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Ki‡Z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 smtClean="0">
                <a:solidFill>
                  <a:srgbClr val="00B0F0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16.evsjv‡`k I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wek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¦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cwiPq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: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wkLb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-‡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kLv‡bv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Kv‡R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wkÿ‡Ki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mgvR‡eva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I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gvbweK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g~j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¨‡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ev‡ai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cÖfve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eyS‡Z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mÿg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n‡eb</a:t>
            </a:r>
            <a:r>
              <a:rPr lang="en-US" dirty="0" smtClean="0">
                <a:solidFill>
                  <a:srgbClr val="00B0F0"/>
                </a:solidFill>
                <a:latin typeface="Siyam Rupali ANSI" panose="02000000000000000000" pitchFamily="2" charset="0"/>
              </a:rPr>
              <a:t>|</a:t>
            </a:r>
            <a:endParaRPr lang="bn-BD" dirty="0" smtClean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endParaRPr lang="en-US" dirty="0">
              <a:solidFill>
                <a:srgbClr val="00B0F0"/>
              </a:solidFill>
              <a:latin typeface="Siyam Rupali ANSI" panose="02000000000000000000" pitchFamily="2" charset="0"/>
            </a:endParaRPr>
          </a:p>
          <a:p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17.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mgvR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m`m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¨‡`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mv‡_ we`¨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vj‡qi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mym¤úK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©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m„wói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†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KŠkj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†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R‡b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Zv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Kv‡R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jvMv‡Z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Siyam Rupali ANSI" panose="02000000000000000000" pitchFamily="2" charset="0"/>
              </a:rPr>
              <a:t>cvi‡eb</a:t>
            </a:r>
            <a:r>
              <a:rPr lang="en-US" dirty="0">
                <a:solidFill>
                  <a:srgbClr val="00B0F0"/>
                </a:solidFill>
                <a:latin typeface="Siyam Rupali ANSI" panose="02000000000000000000" pitchFamily="2" charset="0"/>
              </a:rPr>
              <a:t>| </a:t>
            </a:r>
          </a:p>
          <a:p>
            <a:r>
              <a:rPr lang="en-US" b="1" dirty="0">
                <a:solidFill>
                  <a:srgbClr val="00B0F0"/>
                </a:solidFill>
                <a:latin typeface="Siyam Rupali ANSI" panose="02000000000000000000" pitchFamily="2" charset="0"/>
              </a:rPr>
              <a:t> </a:t>
            </a:r>
            <a:endParaRPr lang="en-US" dirty="0">
              <a:solidFill>
                <a:srgbClr val="00B0F0"/>
              </a:solidFill>
              <a:latin typeface="Siyam Rupali ANS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6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0000FF"/>
            </a:solidFill>
          </a:ln>
        </p:spPr>
        <p:txBody>
          <a:bodyPr/>
          <a:lstStyle/>
          <a:p>
            <a:r>
              <a:rPr lang="bn-BD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প্রশিক্ষণের নিয়মাবলি </a:t>
            </a: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8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"/>
            <a:ext cx="11353800" cy="6016943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00FF"/>
            </a:solidFill>
          </a:ln>
        </p:spPr>
        <p:txBody>
          <a:bodyPr>
            <a:normAutofit fontScale="25000" lnSpcReduction="20000"/>
          </a:bodyPr>
          <a:lstStyle/>
          <a:p>
            <a:endParaRPr lang="bn-BD" sz="5400" b="1" dirty="0" smtClean="0">
              <a:latin typeface="Siyam Rupali ANSI" panose="02000000000000000000" pitchFamily="2" charset="0"/>
            </a:endParaRPr>
          </a:p>
          <a:p>
            <a:pPr marL="0" indent="0">
              <a:buNone/>
            </a:pPr>
            <a:r>
              <a:rPr lang="bn-BD" sz="5400" b="1" dirty="0">
                <a:latin typeface="Siyam Rupali ANSI" panose="02000000000000000000" pitchFamily="2" charset="0"/>
              </a:rPr>
              <a:t> </a:t>
            </a:r>
            <a:r>
              <a:rPr lang="bn-BD" sz="5400" b="1" dirty="0" smtClean="0">
                <a:latin typeface="Siyam Rupali ANSI" panose="02000000000000000000" pitchFamily="2" charset="0"/>
              </a:rPr>
              <a:t>                                 </a:t>
            </a:r>
            <a:r>
              <a:rPr lang="en-US" sz="5400" b="1" dirty="0" smtClean="0">
                <a:latin typeface="Siyam Rupali ANSI" panose="02000000000000000000" pitchFamily="2" charset="0"/>
              </a:rPr>
              <a:t> </a:t>
            </a:r>
            <a:r>
              <a:rPr lang="en-US" sz="11200" b="1" dirty="0" err="1">
                <a:solidFill>
                  <a:srgbClr val="FF0000"/>
                </a:solidFill>
                <a:latin typeface="Siyam Rupali ANSI" panose="02000000000000000000" pitchFamily="2" charset="0"/>
              </a:rPr>
              <a:t>cÖwkÿ‡Yi</a:t>
            </a:r>
            <a:r>
              <a:rPr lang="en-US" sz="11200" b="1" dirty="0">
                <a:solidFill>
                  <a:srgbClr val="FF0000"/>
                </a:solidFill>
                <a:latin typeface="Siyam Rupali ANSI" panose="02000000000000000000" pitchFamily="2" charset="0"/>
              </a:rPr>
              <a:t>  </a:t>
            </a:r>
            <a:r>
              <a:rPr lang="en-US" sz="11200" b="1" dirty="0" err="1">
                <a:solidFill>
                  <a:srgbClr val="FF0000"/>
                </a:solidFill>
                <a:latin typeface="Siyam Rupali ANSI" panose="02000000000000000000" pitchFamily="2" charset="0"/>
              </a:rPr>
              <a:t>wbqgvewj</a:t>
            </a:r>
            <a:r>
              <a:rPr lang="en-US" sz="11200" b="1" dirty="0">
                <a:solidFill>
                  <a:srgbClr val="FF0000"/>
                </a:solidFill>
                <a:latin typeface="Siyam Rupali ANSI" panose="02000000000000000000" pitchFamily="2" charset="0"/>
              </a:rPr>
              <a:t>:</a:t>
            </a:r>
            <a:endParaRPr lang="en-US" sz="11200" dirty="0">
              <a:solidFill>
                <a:srgbClr val="FF0000"/>
              </a:solidFill>
              <a:latin typeface="Siyam Rupali ANSI" panose="02000000000000000000" pitchFamily="2" charset="0"/>
            </a:endParaRPr>
          </a:p>
          <a:p>
            <a:pPr marL="0" indent="0">
              <a:buNone/>
            </a:pPr>
            <a:r>
              <a:rPr lang="en-US" sz="11200" b="1" dirty="0">
                <a:solidFill>
                  <a:srgbClr val="FF0000"/>
                </a:solidFill>
                <a:latin typeface="Siyam Rupali ANSI" panose="02000000000000000000" pitchFamily="2" charset="0"/>
              </a:rPr>
              <a:t> </a:t>
            </a:r>
            <a:endParaRPr lang="en-US" sz="11200" dirty="0">
              <a:solidFill>
                <a:srgbClr val="FF0000"/>
              </a:solidFill>
              <a:latin typeface="Siyam Rupali ANSI" panose="02000000000000000000" pitchFamily="2" charset="0"/>
            </a:endParaRPr>
          </a:p>
          <a:p>
            <a:pPr lvl="0"/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cÖwZw`b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h_vmg‡q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cÖwkÿYK‡ÿ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AvMgb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I Ae¯’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vb</a:t>
            </a:r>
            <a:r>
              <a:rPr lang="en-US" sz="7200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sz="7200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endParaRPr lang="en-US" sz="7200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mgq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†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g‡b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Pjv</a:t>
            </a:r>
            <a:r>
              <a:rPr lang="en-US" sz="7200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sz="7200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endParaRPr lang="en-US" sz="7200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mKj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Kg©Kv‡Û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DØy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×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nIqv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,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g‡bv‡hvMx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_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vKv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I 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BwZevPK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g‡bvfve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†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cvlb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Kiv</a:t>
            </a:r>
            <a:r>
              <a:rPr lang="en-US" sz="7200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sz="7200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endParaRPr lang="en-US" sz="7200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mnvq‡Ki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Kv‡R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cÖ‡qvRbxq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mnvqZv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Kiv</a:t>
            </a:r>
            <a:r>
              <a:rPr lang="en-US" sz="7200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sz="7200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endParaRPr lang="en-US" sz="7200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&amp;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Awa‡ekb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wfwËK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wewfbœ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Kv‡R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mwµq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AskMÖnY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Kiv</a:t>
            </a:r>
            <a:r>
              <a:rPr lang="en-US" sz="7200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sz="7200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endParaRPr lang="en-US" sz="7200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cÖ`Ë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wewfbœ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KvR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`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vwq‡Z¡i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mv‡_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m¤úv`b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Kiv</a:t>
            </a:r>
            <a:r>
              <a:rPr lang="en-US" sz="7200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sz="7200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endParaRPr lang="en-US" sz="7200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mK‡j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GKmv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‡_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cÖkœ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bv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K‡i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cÖkœ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Ki‡Z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nvZ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†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Zvjv</a:t>
            </a:r>
            <a:r>
              <a:rPr lang="en-US" sz="7200" dirty="0" smtClean="0">
                <a:solidFill>
                  <a:srgbClr val="0000FF"/>
                </a:solidFill>
                <a:latin typeface="Siyam Rupali ANSI" panose="02000000000000000000" pitchFamily="2" charset="0"/>
              </a:rPr>
              <a:t>|</a:t>
            </a:r>
            <a:endParaRPr lang="bn-BD" sz="7200" dirty="0" smtClean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endParaRPr lang="en-US" sz="7200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lvl="0"/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¯^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Zt¯d~Z©fv‡e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cÖkœ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Kiv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I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cÖ‡kœi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</a:t>
            </a:r>
            <a:r>
              <a:rPr lang="en-US" sz="7200" dirty="0" err="1">
                <a:solidFill>
                  <a:srgbClr val="0000FF"/>
                </a:solidFill>
                <a:latin typeface="Siyam Rupali ANSI" panose="02000000000000000000" pitchFamily="2" charset="0"/>
              </a:rPr>
              <a:t>DËi</a:t>
            </a: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 †`qv|</a:t>
            </a:r>
          </a:p>
          <a:p>
            <a:pPr marL="0" lvl="0" indent="0">
              <a:buNone/>
            </a:pPr>
            <a:endParaRPr lang="en-US" sz="7200" dirty="0">
              <a:solidFill>
                <a:srgbClr val="0000FF"/>
              </a:solidFill>
              <a:latin typeface="Siyam Rupali ANSI" panose="02000000000000000000" pitchFamily="2" charset="0"/>
            </a:endParaRPr>
          </a:p>
          <a:p>
            <a:pPr marL="0" indent="0">
              <a:buNone/>
            </a:pPr>
            <a:r>
              <a:rPr lang="en-US" sz="7200" dirty="0">
                <a:solidFill>
                  <a:srgbClr val="0000FF"/>
                </a:solidFill>
                <a:latin typeface="Siyam Rupali ANSI" panose="02000000000000000000" pitchFamily="2" charset="0"/>
              </a:rPr>
              <a:t> </a:t>
            </a:r>
          </a:p>
          <a:p>
            <a:pPr marL="0" indent="0">
              <a:buNone/>
            </a:pPr>
            <a:endParaRPr lang="bn-BD" sz="5400" dirty="0" smtClean="0">
              <a:latin typeface="Siyam Rupali ANS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955"/>
            <a:ext cx="11353800" cy="64008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00B050"/>
                </a:solidFill>
                <a:latin typeface="Siyam Rupali ANSI" panose="02000000000000000000" pitchFamily="2" charset="0"/>
              </a:rPr>
              <a:t>A‡b¨i</a:t>
            </a:r>
            <a:r>
              <a:rPr lang="en-US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K_v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ejvi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mgq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wb‡R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K_v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bv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Siyam Rupali ANSI" panose="02000000000000000000" pitchFamily="2" charset="0"/>
              </a:rPr>
              <a:t>ejv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|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A‡b¨i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gZvgZ‡K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 ¸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iyZ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¡ †`</a:t>
            </a:r>
            <a:r>
              <a:rPr lang="en-US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qv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|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mywPwšÍZ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gZvgZ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cÖ`vb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Siyam Rupali ANSI" panose="02000000000000000000" pitchFamily="2" charset="0"/>
              </a:rPr>
              <a:t>Kiv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|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cÖwkÿYK‡ÿi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cwi‡ek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cwi”Qbœ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Siyam Rupali ANSI" panose="02000000000000000000" pitchFamily="2" charset="0"/>
              </a:rPr>
              <a:t>ivLv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|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cv‡ki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AskMÖnYKvixi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mv‡_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Ah_v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K_v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bv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ejv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ev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Mí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bv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Siyam Rupali ANSI" panose="02000000000000000000" pitchFamily="2" charset="0"/>
              </a:rPr>
              <a:t>Kiv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|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cÖ‡qvRbxq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†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dvìvi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c¨vW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Kjg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BZ¨vw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`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cÖwZw`b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cÖwkÿYK‡ÿ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mv‡_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wb‡q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Avmv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|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‡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gvevBj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†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dvb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Siyam Rupali ANSI" panose="02000000000000000000" pitchFamily="2" charset="0"/>
              </a:rPr>
              <a:t>eÜ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Siyam Rupali ANSI" panose="02000000000000000000" pitchFamily="2" charset="0"/>
              </a:rPr>
              <a:t>ivLv</a:t>
            </a:r>
            <a:r>
              <a:rPr lang="bn-BD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Siyam Rupali ANSI" panose="02000000000000000000" pitchFamily="2" charset="0"/>
              </a:rPr>
              <a:t>|</a:t>
            </a: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  <a:t> </a:t>
            </a:r>
            <a:br>
              <a:rPr lang="en-US" sz="2800" dirty="0">
                <a:solidFill>
                  <a:srgbClr val="00B050"/>
                </a:solidFill>
                <a:latin typeface="Siyam Rupali ANSI" panose="02000000000000000000" pitchFamily="2" charset="0"/>
              </a:rPr>
            </a:br>
            <a:endParaRPr lang="en-US" sz="2800" dirty="0">
              <a:solidFill>
                <a:srgbClr val="00B050"/>
              </a:solidFill>
              <a:latin typeface="Siyam Rupali ANS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bn-BD" sz="2800" b="1" dirty="0" smtClean="0">
                <a:latin typeface="Siyam Rupali ANSI" panose="02000000000000000000" pitchFamily="2" charset="0"/>
              </a:rPr>
              <a:t>                    </a:t>
            </a:r>
            <a:r>
              <a:rPr lang="en-US" sz="2800" b="1" dirty="0" err="1" smtClean="0">
                <a:latin typeface="Siyam Rupali ANSI" panose="02000000000000000000" pitchFamily="2" charset="0"/>
              </a:rPr>
              <a:t>w`b</a:t>
            </a:r>
            <a:r>
              <a:rPr lang="en-US" sz="2800" b="1" dirty="0" smtClean="0">
                <a:latin typeface="Siyam Rupali ANSI" panose="02000000000000000000" pitchFamily="2" charset="0"/>
              </a:rPr>
              <a:t> </a:t>
            </a:r>
            <a:r>
              <a:rPr lang="en-US" sz="2800" b="1" dirty="0">
                <a:latin typeface="Siyam Rupali ANSI" panose="02000000000000000000" pitchFamily="2" charset="0"/>
              </a:rPr>
              <a:t>1</a:t>
            </a:r>
            <a:r>
              <a:rPr lang="en-US" sz="2800" dirty="0">
                <a:latin typeface="Siyam Rupali ANSI" panose="02000000000000000000" pitchFamily="2" charset="0"/>
              </a:rPr>
              <a:t/>
            </a:r>
            <a:br>
              <a:rPr lang="en-US" sz="2800" dirty="0">
                <a:latin typeface="Siyam Rupali ANSI" panose="02000000000000000000" pitchFamily="2" charset="0"/>
              </a:rPr>
            </a:br>
            <a:r>
              <a:rPr lang="bn-BD" sz="2800" dirty="0" smtClean="0">
                <a:latin typeface="Siyam Rupali ANSI" panose="02000000000000000000" pitchFamily="2" charset="0"/>
              </a:rPr>
              <a:t>                   </a:t>
            </a:r>
            <a:r>
              <a:rPr lang="en-US" sz="2800" b="1" dirty="0" smtClean="0">
                <a:latin typeface="Siyam Rupali ANSI" panose="02000000000000000000" pitchFamily="2" charset="0"/>
              </a:rPr>
              <a:t>Awa‡ekb-2</a:t>
            </a:r>
            <a:r>
              <a:rPr lang="en-US" sz="2800" dirty="0">
                <a:latin typeface="Siyam Rupali ANSI" panose="02000000000000000000" pitchFamily="2" charset="0"/>
              </a:rPr>
              <a:t/>
            </a:r>
            <a:br>
              <a:rPr lang="en-US" sz="2800" dirty="0">
                <a:latin typeface="Siyam Rupali ANSI" panose="02000000000000000000" pitchFamily="2" charset="0"/>
              </a:rPr>
            </a:br>
            <a:endParaRPr lang="en-US" sz="2800" dirty="0">
              <a:latin typeface="Siyam Rupali ANSI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45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677" y="324182"/>
            <a:ext cx="11062648" cy="5803663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b="1" dirty="0" smtClean="0">
                <a:latin typeface="Siyam Rupali ANSI" panose="02000000000000000000" pitchFamily="2" charset="0"/>
              </a:rPr>
              <a:t>      </a:t>
            </a:r>
            <a:r>
              <a:rPr lang="en-US" b="1" dirty="0" err="1" smtClean="0">
                <a:latin typeface="Siyam Rupali ANSI" panose="02000000000000000000" pitchFamily="2" charset="0"/>
              </a:rPr>
              <a:t>Awa‡ek‡bi</a:t>
            </a:r>
            <a:r>
              <a:rPr lang="en-US" b="1" dirty="0" smtClean="0">
                <a:latin typeface="Siyam Rupali ANSI" panose="02000000000000000000" pitchFamily="2" charset="0"/>
              </a:rPr>
              <a:t> </a:t>
            </a:r>
            <a:r>
              <a:rPr lang="en-US" b="1" dirty="0" err="1">
                <a:latin typeface="Siyam Rupali ANSI" panose="02000000000000000000" pitchFamily="2" charset="0"/>
              </a:rPr>
              <a:t>wk‡ivbvg</a:t>
            </a:r>
            <a:r>
              <a:rPr lang="en-US" b="1" dirty="0">
                <a:latin typeface="Siyam Rupali ANSI" panose="02000000000000000000" pitchFamily="2" charset="0"/>
              </a:rPr>
              <a:t>: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bn-BD" dirty="0" smtClean="0">
                <a:latin typeface="Siyam Rupali ANSI" panose="02000000000000000000" pitchFamily="2" charset="0"/>
              </a:rPr>
              <a:t/>
            </a:r>
            <a:br>
              <a:rPr lang="bn-BD" dirty="0" smtClean="0">
                <a:latin typeface="Siyam Rupali ANSI" panose="02000000000000000000" pitchFamily="2" charset="0"/>
              </a:rPr>
            </a:br>
            <a:r>
              <a:rPr lang="bn-BD" dirty="0" smtClean="0">
                <a:latin typeface="Siyam Rupali ANSI" panose="02000000000000000000" pitchFamily="2" charset="0"/>
              </a:rPr>
              <a:t/>
            </a:r>
            <a:br>
              <a:rPr lang="bn-BD" dirty="0" smtClean="0">
                <a:latin typeface="Siyam Rupali ANSI" panose="02000000000000000000" pitchFamily="2" charset="0"/>
              </a:rPr>
            </a:br>
            <a:r>
              <a:rPr lang="bn-BD" dirty="0" smtClean="0">
                <a:latin typeface="Siyam Rupali ANSI" panose="02000000000000000000" pitchFamily="2" charset="0"/>
              </a:rPr>
              <a:t>     </a:t>
            </a:r>
            <a:r>
              <a:rPr lang="en-US" b="1" dirty="0" err="1" smtClean="0">
                <a:latin typeface="Siyam Rupali ANSI" panose="02000000000000000000" pitchFamily="2" charset="0"/>
              </a:rPr>
              <a:t>evsjv</a:t>
            </a:r>
            <a:r>
              <a:rPr lang="en-US" b="1" dirty="0" smtClean="0">
                <a:latin typeface="Siyam Rupali ANSI" panose="02000000000000000000" pitchFamily="2" charset="0"/>
              </a:rPr>
              <a:t>‡`</a:t>
            </a:r>
            <a:r>
              <a:rPr lang="en-US" b="1" dirty="0">
                <a:latin typeface="Siyam Rupali ANSI" panose="02000000000000000000" pitchFamily="2" charset="0"/>
              </a:rPr>
              <a:t>k I </a:t>
            </a:r>
            <a:r>
              <a:rPr lang="en-US" b="1" dirty="0" err="1">
                <a:latin typeface="Siyam Rupali ANSI" panose="02000000000000000000" pitchFamily="2" charset="0"/>
              </a:rPr>
              <a:t>wek</a:t>
            </a:r>
            <a:r>
              <a:rPr lang="en-US" b="1" dirty="0">
                <a:latin typeface="Siyam Rupali ANSI" panose="02000000000000000000" pitchFamily="2" charset="0"/>
              </a:rPr>
              <a:t>¦ </a:t>
            </a:r>
            <a:r>
              <a:rPr lang="en-US" b="1" dirty="0" err="1">
                <a:latin typeface="Siyam Rupali ANSI" panose="02000000000000000000" pitchFamily="2" charset="0"/>
              </a:rPr>
              <a:t>cwiPq</a:t>
            </a:r>
            <a:r>
              <a:rPr lang="en-US" b="1" dirty="0">
                <a:latin typeface="Siyam Rupali ANSI" panose="02000000000000000000" pitchFamily="2" charset="0"/>
              </a:rPr>
              <a:t>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শিক্ষাক্রম </a:t>
            </a:r>
            <a:r>
              <a:rPr lang="en-US" dirty="0">
                <a:latin typeface="Siyam Rupali ANSI" panose="02000000000000000000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3004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3" y="150126"/>
            <a:ext cx="11709779" cy="6428096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 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প্রাথমিক শিক্ষার লক্ষ্য ও উদ্দেশ্য সর্স্পকে ধারণা লাভ করতে পারবেন । 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শিক্ষার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প্রান্তিক যোগ্যতাগুলো জানবেন ও প্রাথমিক শিক্ষার প্রান্তিক যোগ্যতা থেকে বাংলাদেশ ও বিশ্ব পরিচয় সংশ্লিষ্ট প্রান্তিক যোগ্যতাগুলো সনাক্ত করতে পারবেন । 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dirty="0" smtClean="0">
                <a:latin typeface="Siyam Rupali ANSI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  পরিচয় বিষয়টির প্রান্তিক যোগ্যতা উল্লেখ করতে পারবেন । 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যোগ্যতা ভিত্তিক শিক্ষাক্রম সংশ্লিষ্ট শব্দসমূহ ব্যাখ্যা করতে পারবেন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87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59962"/>
          </a:xfr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dirty="0">
                <a:latin typeface="Siyam Rupali ANSI" panose="02000000000000000000" pitchFamily="2" charset="0"/>
              </a:rPr>
              <a:t>KvR-1 cÖv_wgK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Siyam Rupali ANSI" panose="02000000000000000000" pitchFamily="2" charset="0"/>
              </a:rPr>
              <a:t>I </a:t>
            </a:r>
            <a:r>
              <a:rPr lang="en-US" b="1" dirty="0">
                <a:latin typeface="Siyam Rupali ANSI" panose="02000000000000000000" pitchFamily="2" charset="0"/>
              </a:rPr>
              <a:t>D‡Ïk¨ </a:t>
            </a:r>
            <a:r>
              <a:rPr lang="en-US" b="1" dirty="0" err="1">
                <a:latin typeface="Siyam Rupali ANSI" panose="02000000000000000000" pitchFamily="2" charset="0"/>
              </a:rPr>
              <a:t>m¤ú‡K</a:t>
            </a:r>
            <a:r>
              <a:rPr lang="en-US" b="1" dirty="0">
                <a:latin typeface="Siyam Rupali ANSI" panose="02000000000000000000" pitchFamily="2" charset="0"/>
              </a:rPr>
              <a:t>© </a:t>
            </a:r>
            <a:r>
              <a:rPr lang="en-US" b="1" dirty="0" err="1">
                <a:latin typeface="Siyam Rupali ANSI" panose="02000000000000000000" pitchFamily="2" charset="0"/>
              </a:rPr>
              <a:t>aviYv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b="1" dirty="0" err="1">
                <a:latin typeface="Siyam Rupali ANSI" panose="02000000000000000000" pitchFamily="2" charset="0"/>
              </a:rPr>
              <a:t>jvf</a:t>
            </a:r>
            <a:r>
              <a:rPr lang="en-US" b="1" dirty="0">
                <a:latin typeface="Siyam Rupali ANSI" panose="02000000000000000000" pitchFamily="2" charset="0"/>
              </a:rPr>
              <a:t> </a:t>
            </a:r>
            <a:r>
              <a:rPr lang="en-US" b="1" dirty="0" err="1">
                <a:latin typeface="Siyam Rupali ANSI" panose="02000000000000000000" pitchFamily="2" charset="0"/>
              </a:rPr>
              <a:t>Kiv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199" y="3111689"/>
            <a:ext cx="10762397" cy="3065273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bn-BD" sz="4400" dirty="0" smtClean="0">
                <a:solidFill>
                  <a:srgbClr val="5E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  শারীরিক , মানসিক, সামাজিক, নৈতিক, মানবিক, নান্দনিক, আধ্যাত্মিক ও আবেগিক বিকাশ সাধন এবং তাদের দেশাত্মবোধে, বিজ্ঞানমনস্কতায়, সৃজনশীলতায় ও  উন্নত জীবনের স্বপ্ন দর্শনে উদ্বুদ্ধ করা । </a:t>
            </a:r>
            <a:endParaRPr lang="en-US" sz="4400" dirty="0">
              <a:solidFill>
                <a:srgbClr val="5E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954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709684"/>
            <a:ext cx="11012606" cy="5467279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bn-BD" dirty="0" smtClean="0">
              <a:latin typeface="Siyam Rupali ANSI" panose="02000000000000000000" pitchFamily="2" charset="0"/>
            </a:endParaRPr>
          </a:p>
          <a:p>
            <a:endParaRPr lang="bn-BD" dirty="0">
              <a:latin typeface="Siyam Rupali ANSI" panose="02000000000000000000" pitchFamily="2" charset="0"/>
            </a:endParaRPr>
          </a:p>
          <a:p>
            <a:r>
              <a:rPr lang="en-US" dirty="0" smtClean="0">
                <a:latin typeface="Siyam Rupali ANSI" panose="02000000000000000000" pitchFamily="2" charset="0"/>
              </a:rPr>
              <a:t>Kvh©cÎ-1</a:t>
            </a:r>
            <a:endParaRPr lang="en-US" sz="2400" dirty="0">
              <a:latin typeface="Siyam Rupali ANSI" panose="02000000000000000000" pitchFamily="2" charset="0"/>
            </a:endParaRPr>
          </a:p>
          <a:p>
            <a:pPr lvl="0"/>
            <a:r>
              <a:rPr lang="en-US" dirty="0">
                <a:latin typeface="Siyam Rupali ANSI" panose="02000000000000000000" pitchFamily="2" charset="0"/>
              </a:rPr>
              <a:t>cÖv_wgK </a:t>
            </a:r>
            <a:r>
              <a:rPr lang="en-US" dirty="0" err="1">
                <a:latin typeface="Siyam Rupali ANSI" panose="02000000000000000000" pitchFamily="2" charset="0"/>
              </a:rPr>
              <a:t>wkÿvi</a:t>
            </a:r>
            <a:r>
              <a:rPr lang="en-US" dirty="0">
                <a:latin typeface="Siyam Rupali ANSI" panose="02000000000000000000" pitchFamily="2" charset="0"/>
              </a:rPr>
              <a:t> D‡Ïk¨ </a:t>
            </a:r>
            <a:r>
              <a:rPr lang="en-US" dirty="0" err="1">
                <a:latin typeface="Siyam Rupali ANSI" panose="02000000000000000000" pitchFamily="2" charset="0"/>
              </a:rPr>
              <a:t>KqwU</a:t>
            </a:r>
            <a:r>
              <a:rPr lang="en-US" dirty="0">
                <a:latin typeface="Siyam Rupali ANSI" panose="02000000000000000000" pitchFamily="2" charset="0"/>
              </a:rPr>
              <a:t>?</a:t>
            </a:r>
            <a:endParaRPr lang="en-US" sz="2400" dirty="0">
              <a:latin typeface="Siyam Rupali ANSI" panose="02000000000000000000" pitchFamily="2" charset="0"/>
            </a:endParaRPr>
          </a:p>
          <a:p>
            <a:pPr lvl="0"/>
            <a:r>
              <a:rPr lang="en-US" dirty="0">
                <a:latin typeface="Siyam Rupali ANSI" panose="02000000000000000000" pitchFamily="2" charset="0"/>
              </a:rPr>
              <a:t>D‡Ïk¨ ¸‡</a:t>
            </a:r>
            <a:r>
              <a:rPr lang="en-US" dirty="0" err="1">
                <a:latin typeface="Siyam Rupali ANSI" panose="02000000000000000000" pitchFamily="2" charset="0"/>
              </a:rPr>
              <a:t>jvi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g‡a</a:t>
            </a:r>
            <a:r>
              <a:rPr lang="en-US" dirty="0">
                <a:latin typeface="Siyam Rupali ANSI" panose="02000000000000000000" pitchFamily="2" charset="0"/>
              </a:rPr>
              <a:t>¨ </a:t>
            </a:r>
            <a:r>
              <a:rPr lang="en-US" dirty="0" err="1">
                <a:latin typeface="Siyam Rupali ANSI" panose="02000000000000000000" pitchFamily="2" charset="0"/>
              </a:rPr>
              <a:t>KqwU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evsjv</a:t>
            </a:r>
            <a:r>
              <a:rPr lang="en-US" dirty="0">
                <a:latin typeface="Siyam Rupali ANSI" panose="02000000000000000000" pitchFamily="2" charset="0"/>
              </a:rPr>
              <a:t>‡`k I </a:t>
            </a:r>
            <a:r>
              <a:rPr lang="en-US" dirty="0" err="1">
                <a:latin typeface="Siyam Rupali ANSI" panose="02000000000000000000" pitchFamily="2" charset="0"/>
              </a:rPr>
              <a:t>wek¦cwiPq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mswkøó</a:t>
            </a:r>
            <a:r>
              <a:rPr lang="en-US" dirty="0">
                <a:latin typeface="Siyam Rupali ANSI" panose="02000000000000000000" pitchFamily="2" charset="0"/>
              </a:rPr>
              <a:t>?</a:t>
            </a:r>
            <a:endParaRPr lang="en-US" sz="2400" dirty="0">
              <a:latin typeface="Siyam Rupali ANSI" panose="02000000000000000000" pitchFamily="2" charset="0"/>
            </a:endParaRPr>
          </a:p>
          <a:p>
            <a:r>
              <a:rPr lang="en-US" dirty="0" err="1">
                <a:latin typeface="Siyam Rupali ANSI" panose="02000000000000000000" pitchFamily="2" charset="0"/>
              </a:rPr>
              <a:t>evsjv</a:t>
            </a:r>
            <a:r>
              <a:rPr lang="en-US" dirty="0">
                <a:latin typeface="Siyam Rupali ANSI" panose="02000000000000000000" pitchFamily="2" charset="0"/>
              </a:rPr>
              <a:t>‡`k I </a:t>
            </a:r>
            <a:r>
              <a:rPr lang="en-US" dirty="0" err="1">
                <a:latin typeface="Siyam Rupali ANSI" panose="02000000000000000000" pitchFamily="2" charset="0"/>
              </a:rPr>
              <a:t>wek¦cwiPq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mswkøó</a:t>
            </a:r>
            <a:r>
              <a:rPr lang="en-US" dirty="0">
                <a:latin typeface="Siyam Rupali ANSI" panose="02000000000000000000" pitchFamily="2" charset="0"/>
              </a:rPr>
              <a:t> D‡Ïk¨¸‡</a:t>
            </a:r>
            <a:r>
              <a:rPr lang="en-US" dirty="0" err="1">
                <a:latin typeface="Siyam Rupali ANSI" panose="02000000000000000000" pitchFamily="2" charset="0"/>
              </a:rPr>
              <a:t>jvi</a:t>
            </a:r>
            <a:r>
              <a:rPr lang="en-US" dirty="0">
                <a:latin typeface="Siyam Rupali ANSI" panose="02000000000000000000" pitchFamily="2" charset="0"/>
              </a:rPr>
              <a:t> µ</a:t>
            </a:r>
            <a:r>
              <a:rPr lang="en-US" dirty="0" err="1">
                <a:latin typeface="Siyam Rupali ANSI" panose="02000000000000000000" pitchFamily="2" charset="0"/>
              </a:rPr>
              <a:t>wgK</a:t>
            </a:r>
            <a:r>
              <a:rPr lang="en-US" dirty="0">
                <a:latin typeface="Siyam Rupali ANSI" panose="02000000000000000000" pitchFamily="2" charset="0"/>
              </a:rPr>
              <a:t> b¤^</a:t>
            </a:r>
            <a:r>
              <a:rPr lang="en-US" dirty="0" err="1">
                <a:latin typeface="Siyam Rupali ANSI" panose="02000000000000000000" pitchFamily="2" charset="0"/>
              </a:rPr>
              <a:t>imn</a:t>
            </a:r>
            <a:r>
              <a:rPr lang="en-US" dirty="0">
                <a:latin typeface="Siyam Rupali ANSI" panose="02000000000000000000" pitchFamily="2" charset="0"/>
              </a:rPr>
              <a:t> D‡Ïk¨¸‡</a:t>
            </a:r>
            <a:r>
              <a:rPr lang="en-US" dirty="0" err="1">
                <a:latin typeface="Siyam Rupali ANSI" panose="02000000000000000000" pitchFamily="2" charset="0"/>
              </a:rPr>
              <a:t>jv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wK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wK</a:t>
            </a:r>
            <a:r>
              <a:rPr lang="en-US" dirty="0">
                <a:latin typeface="Siyam Rupali ANSI" panose="02000000000000000000" pitchFamily="2" charset="0"/>
              </a:rPr>
              <a:t> ?</a:t>
            </a:r>
            <a:endParaRPr lang="en-US" dirty="0">
              <a:latin typeface="Siyam Rupali ANS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5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395541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86087"/>
              </p:ext>
            </p:extLst>
          </p:nvPr>
        </p:nvGraphicFramePr>
        <p:xfrm>
          <a:off x="0" y="342900"/>
          <a:ext cx="12091915" cy="6515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91915"/>
              </a:tblGrid>
              <a:tr h="65151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Symbol" panose="05050102010706020507" pitchFamily="18" charset="2"/>
                        <a:buNone/>
                        <a:tabLst>
                          <a:tab pos="142875" algn="l"/>
                          <a:tab pos="762000" algn="l"/>
                        </a:tabLst>
                        <a:defRPr/>
                      </a:pPr>
                      <a:r>
                        <a:rPr lang="bn-BD" sz="8000" kern="1200" dirty="0" smtClean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            </a:t>
                      </a:r>
                      <a:r>
                        <a:rPr lang="en-US" sz="8000" kern="1200" dirty="0" err="1" smtClean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সু-স্বাগতম</a:t>
                      </a:r>
                      <a:r>
                        <a:rPr lang="en-US" sz="8000" kern="1200" dirty="0" smtClean="0">
                          <a:solidFill>
                            <a:srgbClr val="0070C0"/>
                          </a:solidFill>
                          <a:effectLst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endParaRPr lang="en-US" sz="6000" kern="1200" dirty="0" smtClean="0">
                        <a:solidFill>
                          <a:srgbClr val="0070C0"/>
                        </a:solidFill>
                        <a:effectLst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None/>
                        <a:tabLst>
                          <a:tab pos="142875" algn="l"/>
                          <a:tab pos="762000" algn="l"/>
                        </a:tabLst>
                      </a:pP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Kalpurush ANSI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72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08" y="174056"/>
            <a:ext cx="10515600" cy="1325563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কাজ-২ </a:t>
            </a:r>
            <a:br>
              <a:rPr lang="bn-BD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 পরিচয় বিষয়টির প্রান্তিক যোগ্যতা চিহ্নিত করা ।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98831"/>
            <a:ext cx="10515600" cy="4351338"/>
          </a:xfrm>
          <a:ln>
            <a:solidFill>
              <a:srgbClr val="7030A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যোগ্যতা  বলতে কী বোঝায় ? </a:t>
            </a:r>
          </a:p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পঠন-পাঠনের মধ্য দিয়ে কোন জ্ঞান, দক্ষতা বা দৃষ্টিভঙ্গি পরিপূর্ণভাবে আয়ত্ব করার পর বাস্তব জীবনে প্রয়োজনের সময়ে কাজে লাগাতে পারলে সে জ্ঞান , দক্ষতা বা দৃষ্টিভঙ্গিকে যোগ্যতা বলা যায় । </a:t>
            </a:r>
          </a:p>
          <a:p>
            <a:endParaRPr lang="bn-BD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 যোগ্যতা বলতে কী বোঝায় ? </a:t>
            </a:r>
          </a:p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স্তরের শেষে অর্জন উপযোগী জ্ঞান, দক্ষতা ও দৃষ্টিভঙ্গীর সমন্বয়ই  হলো প্রান্তিক যোগ্যতা ।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616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66684"/>
          </a:xfrm>
          <a:blipFill>
            <a:blip r:embed="rId2"/>
            <a:tile tx="0" ty="0" sx="100000" sy="100000" flip="none" algn="tl"/>
          </a:blip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b="1" dirty="0" err="1">
                <a:latin typeface="Siyam Rupali ANSI" panose="02000000000000000000" pitchFamily="2" charset="0"/>
              </a:rPr>
              <a:t>KvR</a:t>
            </a:r>
            <a:r>
              <a:rPr lang="en-US" b="1" dirty="0">
                <a:latin typeface="Siyam Rupali ANSI" panose="02000000000000000000" pitchFamily="2" charset="0"/>
              </a:rPr>
              <a:t> - 3: </a:t>
            </a:r>
            <a:r>
              <a:rPr lang="bn-BD" b="1" dirty="0" smtClean="0">
                <a:latin typeface="Siyam Rupali ANSI" panose="02000000000000000000" pitchFamily="2" charset="0"/>
              </a:rPr>
              <a:t/>
            </a:r>
            <a:br>
              <a:rPr lang="bn-BD" b="1" dirty="0" smtClean="0">
                <a:latin typeface="Siyam Rupali ANSI" panose="02000000000000000000" pitchFamily="2" charset="0"/>
              </a:rPr>
            </a:br>
            <a:r>
              <a:rPr lang="bn-BD" b="1" dirty="0">
                <a:latin typeface="Siyam Rupali ANSI" panose="02000000000000000000" pitchFamily="2" charset="0"/>
              </a:rPr>
              <a:t> </a:t>
            </a:r>
            <a:r>
              <a:rPr lang="bn-BD" b="1" dirty="0" smtClean="0">
                <a:latin typeface="Siyam Rupali ANSI" panose="02000000000000000000" pitchFamily="2" charset="0"/>
              </a:rPr>
              <a:t>    </a:t>
            </a:r>
            <a:br>
              <a:rPr lang="bn-BD" b="1" dirty="0" smtClean="0">
                <a:latin typeface="Siyam Rupali ANSI" panose="02000000000000000000" pitchFamily="2" charset="0"/>
              </a:rPr>
            </a:br>
            <a:r>
              <a:rPr lang="bn-BD" b="1" dirty="0">
                <a:latin typeface="Siyam Rupali ANSI" panose="02000000000000000000" pitchFamily="2" charset="0"/>
              </a:rPr>
              <a:t> </a:t>
            </a:r>
            <a:r>
              <a:rPr lang="bn-BD" b="1" dirty="0" smtClean="0">
                <a:latin typeface="Siyam Rupali ANSI" panose="02000000000000000000" pitchFamily="2" charset="0"/>
              </a:rPr>
              <a:t>  </a:t>
            </a:r>
            <a:r>
              <a:rPr lang="en-US" b="1" dirty="0" smtClean="0">
                <a:latin typeface="Siyam Rupali ANSI" panose="02000000000000000000" pitchFamily="2" charset="0"/>
              </a:rPr>
              <a:t> </a:t>
            </a:r>
            <a:r>
              <a:rPr lang="en-US" b="1" dirty="0">
                <a:latin typeface="Siyam Rupali ANSI" panose="02000000000000000000" pitchFamily="2" charset="0"/>
              </a:rPr>
              <a:t>‡</a:t>
            </a:r>
            <a:r>
              <a:rPr lang="en-US" b="1" dirty="0" err="1">
                <a:latin typeface="Siyam Rupali ANSI" panose="02000000000000000000" pitchFamily="2" charset="0"/>
              </a:rPr>
              <a:t>kªYx</a:t>
            </a:r>
            <a:r>
              <a:rPr lang="en-US" b="1" dirty="0">
                <a:latin typeface="Siyam Rupali ANSI" panose="02000000000000000000" pitchFamily="2" charset="0"/>
              </a:rPr>
              <a:t> </a:t>
            </a:r>
            <a:r>
              <a:rPr lang="en-US" b="1" dirty="0" err="1">
                <a:latin typeface="Siyam Rupali ANSI" panose="02000000000000000000" pitchFamily="2" charset="0"/>
              </a:rPr>
              <a:t>wfwËK</a:t>
            </a:r>
            <a:r>
              <a:rPr lang="en-US" b="1" dirty="0">
                <a:latin typeface="Siyam Rupali ANSI" panose="02000000000000000000" pitchFamily="2" charset="0"/>
              </a:rPr>
              <a:t> </a:t>
            </a:r>
            <a:r>
              <a:rPr lang="en-US" b="1" dirty="0" err="1">
                <a:latin typeface="Siyam Rupali ANSI" panose="02000000000000000000" pitchFamily="2" charset="0"/>
              </a:rPr>
              <a:t>AR©b</a:t>
            </a:r>
            <a:r>
              <a:rPr lang="en-US" b="1" dirty="0">
                <a:latin typeface="Siyam Rupali ANSI" panose="02000000000000000000" pitchFamily="2" charset="0"/>
              </a:rPr>
              <a:t> </a:t>
            </a:r>
            <a:r>
              <a:rPr lang="en-US" b="1" dirty="0" err="1">
                <a:latin typeface="Siyam Rupali ANSI" panose="02000000000000000000" pitchFamily="2" charset="0"/>
              </a:rPr>
              <a:t>Dc‡hvMx</a:t>
            </a:r>
            <a:r>
              <a:rPr lang="en-US" b="1" dirty="0">
                <a:latin typeface="Siyam Rupali ANSI" panose="02000000000000000000" pitchFamily="2" charset="0"/>
              </a:rPr>
              <a:t> †</a:t>
            </a:r>
            <a:r>
              <a:rPr lang="en-US" b="1" dirty="0" err="1">
                <a:latin typeface="Siyam Rupali ANSI" panose="02000000000000000000" pitchFamily="2" charset="0"/>
              </a:rPr>
              <a:t>hvM¨Zv</a:t>
            </a:r>
            <a:r>
              <a:rPr lang="en-US" b="1" dirty="0">
                <a:latin typeface="Siyam Rupali ANSI" panose="02000000000000000000" pitchFamily="2" charset="0"/>
              </a:rPr>
              <a:t> I </a:t>
            </a:r>
            <a:r>
              <a:rPr lang="bn-BD" b="1" dirty="0" smtClean="0">
                <a:latin typeface="Siyam Rupali ANSI" panose="02000000000000000000" pitchFamily="2" charset="0"/>
              </a:rPr>
              <a:t>  </a:t>
            </a:r>
            <a:br>
              <a:rPr lang="bn-BD" b="1" dirty="0" smtClean="0">
                <a:latin typeface="Siyam Rupali ANSI" panose="02000000000000000000" pitchFamily="2" charset="0"/>
              </a:rPr>
            </a:br>
            <a:r>
              <a:rPr lang="bn-BD" b="1" dirty="0" smtClean="0">
                <a:latin typeface="Siyam Rupali ANSI" panose="02000000000000000000" pitchFamily="2" charset="0"/>
              </a:rPr>
              <a:t>    </a:t>
            </a:r>
            <a:br>
              <a:rPr lang="bn-BD" b="1" dirty="0" smtClean="0">
                <a:latin typeface="Siyam Rupali ANSI" panose="02000000000000000000" pitchFamily="2" charset="0"/>
              </a:rPr>
            </a:br>
            <a:r>
              <a:rPr lang="bn-BD" b="1" dirty="0">
                <a:latin typeface="Siyam Rupali ANSI" panose="02000000000000000000" pitchFamily="2" charset="0"/>
              </a:rPr>
              <a:t> </a:t>
            </a:r>
            <a:r>
              <a:rPr lang="bn-BD" b="1" dirty="0" smtClean="0">
                <a:latin typeface="Siyam Rupali ANSI" panose="02000000000000000000" pitchFamily="2" charset="0"/>
              </a:rPr>
              <a:t>     </a:t>
            </a:r>
            <a:r>
              <a:rPr lang="en-US" b="1" dirty="0" err="1" smtClean="0">
                <a:latin typeface="Siyam Rupali ANSI" panose="02000000000000000000" pitchFamily="2" charset="0"/>
              </a:rPr>
              <a:t>wkLbdj</a:t>
            </a:r>
            <a:r>
              <a:rPr lang="en-US" b="1" dirty="0" smtClean="0">
                <a:latin typeface="Siyam Rupali ANSI" panose="02000000000000000000" pitchFamily="2" charset="0"/>
              </a:rPr>
              <a:t> </a:t>
            </a:r>
            <a:r>
              <a:rPr lang="en-US" b="1" dirty="0" err="1">
                <a:latin typeface="Siyam Rupali ANSI" panose="02000000000000000000" pitchFamily="2" charset="0"/>
              </a:rPr>
              <a:t>Gi</a:t>
            </a:r>
            <a:r>
              <a:rPr lang="en-US" b="1" dirty="0">
                <a:latin typeface="Siyam Rupali ANSI" panose="02000000000000000000" pitchFamily="2" charset="0"/>
              </a:rPr>
              <a:t> </a:t>
            </a:r>
            <a:r>
              <a:rPr lang="en-US" b="1" dirty="0" err="1">
                <a:latin typeface="Siyam Rupali ANSI" panose="02000000000000000000" pitchFamily="2" charset="0"/>
              </a:rPr>
              <a:t>aviYv</a:t>
            </a:r>
            <a:r>
              <a:rPr lang="en-US" b="1" dirty="0">
                <a:latin typeface="Siyam Rupali ANSI" panose="02000000000000000000" pitchFamily="2" charset="0"/>
              </a:rPr>
              <a:t> |</a:t>
            </a:r>
            <a:r>
              <a:rPr lang="en-US" dirty="0">
                <a:latin typeface="Siyam Rupali ANSI" panose="02000000000000000000" pitchFamily="2" charset="0"/>
              </a:rPr>
              <a:t>            	              </a:t>
            </a:r>
            <a:br>
              <a:rPr lang="en-US" dirty="0">
                <a:latin typeface="Siyam Rupali ANSI" panose="02000000000000000000" pitchFamily="2" charset="0"/>
              </a:rPr>
            </a:br>
            <a:endParaRPr lang="en-US" dirty="0">
              <a:latin typeface="Siyam Rupali ANS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661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797049"/>
              </p:ext>
            </p:extLst>
          </p:nvPr>
        </p:nvGraphicFramePr>
        <p:xfrm>
          <a:off x="177420" y="204716"/>
          <a:ext cx="11709779" cy="6332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09779"/>
              </a:tblGrid>
              <a:tr h="6332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 smtClean="0">
                          <a:effectLst/>
                        </a:rPr>
                        <a:t>     </a:t>
                      </a:r>
                      <a:r>
                        <a:rPr lang="en-US" sz="3600" dirty="0" smtClean="0">
                          <a:effectLst/>
                        </a:rPr>
                        <a:t>‡</a:t>
                      </a:r>
                      <a:r>
                        <a:rPr lang="en-US" sz="3600" dirty="0" err="1" smtClean="0">
                          <a:effectLst/>
                          <a:latin typeface="Siyam Rupali ANSI" panose="02000000000000000000" pitchFamily="2" charset="0"/>
                        </a:rPr>
                        <a:t>kªYxwfwËK</a:t>
                      </a:r>
                      <a:r>
                        <a:rPr lang="en-US" sz="3600" dirty="0" smtClean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AR©b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Dc‡hvMx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†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hvM¨Zv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: </a:t>
                      </a:r>
                      <a:endParaRPr lang="bn-BD" sz="3600" dirty="0" smtClean="0">
                        <a:effectLst/>
                        <a:latin typeface="Siyam Rupali ANSI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BD" sz="3600" dirty="0" smtClean="0">
                        <a:effectLst/>
                        <a:latin typeface="Siyam Rupali ANSI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 smtClean="0">
                          <a:effectLst/>
                          <a:latin typeface="Siyam Rupali ANSI" panose="02000000000000000000" pitchFamily="2" charset="0"/>
                        </a:rPr>
                        <a:t>cÖ_g</a:t>
                      </a:r>
                      <a:r>
                        <a:rPr lang="en-US" sz="3600" dirty="0" smtClean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†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kÖYx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‡_‡K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cÂg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†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kÖYx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ch©šÍ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av‡c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av‡c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cÖwZ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†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kÖYx‡Z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cÖvwšÍK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†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hvM¨Zvi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hZUzKz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AwR©Z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n‡e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e‡j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cÖZ¨vkv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Kiv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n‡q‡Q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,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Zv‡K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ejvnq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‡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kªYxwfwËK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AR©b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Dc‡hvMx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†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hvM¨Zv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| A_©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vr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cÖvwšÍK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†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hvM¨Zvi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†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kÖwYwfwËK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wefvwRZ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iƒc‡K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ejv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nq, ‡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kªYxwfwËK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AR©b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Dc‡hvMx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 †</a:t>
                      </a:r>
                      <a:r>
                        <a:rPr lang="en-US" sz="3600" dirty="0" err="1">
                          <a:effectLst/>
                          <a:latin typeface="Siyam Rupali ANSI" panose="02000000000000000000" pitchFamily="2" charset="0"/>
                        </a:rPr>
                        <a:t>hvM¨Zv</a:t>
                      </a:r>
                      <a:r>
                        <a:rPr lang="en-US" sz="3600" dirty="0">
                          <a:effectLst/>
                          <a:latin typeface="Siyam Rupali ANSI" panose="02000000000000000000" pitchFamily="2" charset="0"/>
                        </a:rPr>
                        <a:t>|</a:t>
                      </a:r>
                      <a:endParaRPr lang="en-US" sz="3600" dirty="0">
                        <a:effectLst/>
                        <a:latin typeface="Siyam Rupali ANSI" panose="02000000000000000000" pitchFamily="2" charset="0"/>
                        <a:ea typeface="Times New Roman" panose="02020603050405020304" pitchFamily="18" charset="0"/>
                        <a:cs typeface="Vrinda" panose="020B0802040204020203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93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603" y="365125"/>
            <a:ext cx="11067197" cy="4425239"/>
          </a:xfrm>
          <a:blipFill>
            <a:blip r:embed="rId2"/>
            <a:tile tx="0" ty="0" sx="100000" sy="100000" flip="none" algn="tl"/>
          </a:blipFill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bn-BD" b="1" dirty="0" smtClean="0">
                <a:latin typeface="Siyam Rupali ANSI" panose="02000000000000000000" pitchFamily="2" charset="0"/>
              </a:rPr>
              <a:t/>
            </a:r>
            <a:br>
              <a:rPr lang="bn-BD" b="1" dirty="0" smtClean="0">
                <a:latin typeface="Siyam Rupali ANSI" panose="02000000000000000000" pitchFamily="2" charset="0"/>
              </a:rPr>
            </a:br>
            <a:r>
              <a:rPr lang="en-US" b="1" dirty="0" err="1" smtClean="0">
                <a:latin typeface="Siyam Rupali ANSI" panose="02000000000000000000" pitchFamily="2" charset="0"/>
              </a:rPr>
              <a:t>wkLbdjt</a:t>
            </a:r>
            <a:r>
              <a:rPr lang="en-US" dirty="0" smtClean="0">
                <a:latin typeface="Siyam Rupali ANSI" panose="02000000000000000000" pitchFamily="2" charset="0"/>
              </a:rPr>
              <a:t> </a:t>
            </a:r>
            <a:r>
              <a:rPr lang="bn-BD" dirty="0" smtClean="0">
                <a:latin typeface="Siyam Rupali ANSI" panose="02000000000000000000" pitchFamily="2" charset="0"/>
              </a:rPr>
              <a:t/>
            </a:r>
            <a:br>
              <a:rPr lang="bn-BD" dirty="0" smtClean="0">
                <a:latin typeface="Siyam Rupali ANSI" panose="02000000000000000000" pitchFamily="2" charset="0"/>
              </a:rPr>
            </a:br>
            <a:r>
              <a:rPr lang="bn-BD" dirty="0">
                <a:latin typeface="Siyam Rupali ANSI" panose="02000000000000000000" pitchFamily="2" charset="0"/>
              </a:rPr>
              <a:t> </a:t>
            </a:r>
            <a:r>
              <a:rPr lang="bn-BD" dirty="0" smtClean="0">
                <a:latin typeface="Siyam Rupali ANSI" panose="02000000000000000000" pitchFamily="2" charset="0"/>
              </a:rPr>
              <a:t> </a:t>
            </a:r>
            <a:br>
              <a:rPr lang="bn-BD" dirty="0" smtClean="0">
                <a:latin typeface="Siyam Rupali ANSI" panose="02000000000000000000" pitchFamily="2" charset="0"/>
              </a:rPr>
            </a:br>
            <a:r>
              <a:rPr lang="en-US" dirty="0" smtClean="0">
                <a:latin typeface="Siyam Rupali ANSI" panose="02000000000000000000" pitchFamily="2" charset="0"/>
              </a:rPr>
              <a:t>†</a:t>
            </a:r>
            <a:r>
              <a:rPr lang="en-US" dirty="0" err="1">
                <a:latin typeface="Siyam Rupali ANSI" panose="02000000000000000000" pitchFamily="2" charset="0"/>
              </a:rPr>
              <a:t>Kvb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GKwU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cvV</a:t>
            </a:r>
            <a:r>
              <a:rPr lang="en-US" dirty="0">
                <a:latin typeface="Siyam Rupali ANSI" panose="02000000000000000000" pitchFamily="2" charset="0"/>
              </a:rPr>
              <a:t> †</a:t>
            </a:r>
            <a:r>
              <a:rPr lang="en-US" dirty="0" err="1">
                <a:latin typeface="Siyam Rupali ANSI" panose="02000000000000000000" pitchFamily="2" charset="0"/>
              </a:rPr>
              <a:t>k‡l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wkÿv_x</a:t>
            </a:r>
            <a:r>
              <a:rPr lang="en-US" dirty="0">
                <a:latin typeface="Siyam Rupali ANSI" panose="02000000000000000000" pitchFamily="2" charset="0"/>
              </a:rPr>
              <a:t>© ‡h </a:t>
            </a:r>
            <a:r>
              <a:rPr lang="en-US" dirty="0" err="1">
                <a:latin typeface="Siyam Rupali ANSI" panose="02000000000000000000" pitchFamily="2" charset="0"/>
              </a:rPr>
              <a:t>Ávb</a:t>
            </a:r>
            <a:r>
              <a:rPr lang="en-US" dirty="0">
                <a:latin typeface="Siyam Rupali ANSI" panose="02000000000000000000" pitchFamily="2" charset="0"/>
              </a:rPr>
              <a:t>, `</a:t>
            </a:r>
            <a:r>
              <a:rPr lang="en-US" dirty="0" err="1" smtClean="0">
                <a:latin typeface="Siyam Rupali ANSI" panose="02000000000000000000" pitchFamily="2" charset="0"/>
              </a:rPr>
              <a:t>ÿZv</a:t>
            </a:r>
            <a:r>
              <a:rPr lang="bn-BD" dirty="0" smtClean="0">
                <a:latin typeface="Siyam Rupali ANSI" panose="02000000000000000000" pitchFamily="2" charset="0"/>
              </a:rPr>
              <a:t/>
            </a:r>
            <a:br>
              <a:rPr lang="bn-BD" dirty="0" smtClean="0">
                <a:latin typeface="Siyam Rupali ANSI" panose="02000000000000000000" pitchFamily="2" charset="0"/>
              </a:rPr>
            </a:br>
            <a:r>
              <a:rPr lang="bn-BD" dirty="0" smtClean="0">
                <a:latin typeface="Siyam Rupali ANSI" panose="02000000000000000000" pitchFamily="2" charset="0"/>
              </a:rPr>
              <a:t/>
            </a:r>
            <a:br>
              <a:rPr lang="bn-BD" dirty="0" smtClean="0">
                <a:latin typeface="Siyam Rupali ANSI" panose="02000000000000000000" pitchFamily="2" charset="0"/>
              </a:rPr>
            </a:br>
            <a:r>
              <a:rPr lang="en-US" dirty="0" smtClean="0">
                <a:latin typeface="Siyam Rupali ANSI" panose="02000000000000000000" pitchFamily="2" charset="0"/>
              </a:rPr>
              <a:t> </a:t>
            </a:r>
            <a:r>
              <a:rPr lang="en-US" dirty="0">
                <a:latin typeface="Siyam Rupali ANSI" panose="02000000000000000000" pitchFamily="2" charset="0"/>
              </a:rPr>
              <a:t>I `„wóf½x </a:t>
            </a:r>
            <a:r>
              <a:rPr lang="en-US" dirty="0" err="1">
                <a:latin typeface="Siyam Rupali ANSI" panose="02000000000000000000" pitchFamily="2" charset="0"/>
              </a:rPr>
              <a:t>AR©b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Ki‡e</a:t>
            </a:r>
            <a:r>
              <a:rPr lang="en-US" dirty="0">
                <a:latin typeface="Siyam Rupali ANSI" panose="02000000000000000000" pitchFamily="2" charset="0"/>
              </a:rPr>
              <a:t>, †m </a:t>
            </a:r>
            <a:r>
              <a:rPr lang="en-US" dirty="0" err="1">
                <a:latin typeface="Siyam Rupali ANSI" panose="02000000000000000000" pitchFamily="2" charset="0"/>
              </a:rPr>
              <a:t>m¤ú‡K</a:t>
            </a:r>
            <a:r>
              <a:rPr lang="en-US" dirty="0">
                <a:latin typeface="Siyam Rupali ANSI" panose="02000000000000000000" pitchFamily="2" charset="0"/>
              </a:rPr>
              <a:t>© </a:t>
            </a:r>
            <a:r>
              <a:rPr lang="en-US" dirty="0" err="1">
                <a:latin typeface="Siyam Rupali ANSI" panose="02000000000000000000" pitchFamily="2" charset="0"/>
              </a:rPr>
              <a:t>my®úó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smtClean="0">
                <a:latin typeface="Siyam Rupali ANSI" panose="02000000000000000000" pitchFamily="2" charset="0"/>
              </a:rPr>
              <a:t>I</a:t>
            </a:r>
            <a:r>
              <a:rPr lang="bn-BD" dirty="0" smtClean="0">
                <a:latin typeface="Siyam Rupali ANSI" panose="02000000000000000000" pitchFamily="2" charset="0"/>
              </a:rPr>
              <a:t/>
            </a:r>
            <a:br>
              <a:rPr lang="bn-BD" dirty="0" smtClean="0">
                <a:latin typeface="Siyam Rupali ANSI" panose="02000000000000000000" pitchFamily="2" charset="0"/>
              </a:rPr>
            </a:br>
            <a:r>
              <a:rPr lang="bn-BD" dirty="0" smtClean="0">
                <a:latin typeface="Siyam Rupali ANSI" panose="02000000000000000000" pitchFamily="2" charset="0"/>
              </a:rPr>
              <a:t/>
            </a:r>
            <a:br>
              <a:rPr lang="bn-BD" dirty="0" smtClean="0">
                <a:latin typeface="Siyam Rupali ANSI" panose="02000000000000000000" pitchFamily="2" charset="0"/>
              </a:rPr>
            </a:br>
            <a:r>
              <a:rPr lang="en-US" dirty="0" smtClean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mywbw`ó</a:t>
            </a:r>
            <a:r>
              <a:rPr lang="en-US" dirty="0">
                <a:latin typeface="Siyam Rupali ANSI" panose="02000000000000000000" pitchFamily="2" charset="0"/>
              </a:rPr>
              <a:t> wee…</a:t>
            </a:r>
            <a:r>
              <a:rPr lang="en-US" dirty="0" err="1">
                <a:latin typeface="Siyam Rupali ANSI" panose="02000000000000000000" pitchFamily="2" charset="0"/>
              </a:rPr>
              <a:t>wZ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ev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evK</a:t>
            </a:r>
            <a:r>
              <a:rPr lang="en-US" dirty="0">
                <a:latin typeface="Siyam Rupali ANSI" panose="02000000000000000000" pitchFamily="2" charset="0"/>
              </a:rPr>
              <a:t>¨ </a:t>
            </a:r>
            <a:r>
              <a:rPr lang="en-US" dirty="0" err="1">
                <a:latin typeface="Siyam Rupali ANSI" panose="02000000000000000000" pitchFamily="2" charset="0"/>
              </a:rPr>
              <a:t>nj</a:t>
            </a:r>
            <a:r>
              <a:rPr lang="en-US" dirty="0">
                <a:latin typeface="Siyam Rupali ANSI" panose="02000000000000000000" pitchFamily="2" charset="0"/>
              </a:rPr>
              <a:t> </a:t>
            </a:r>
            <a:r>
              <a:rPr lang="en-US" dirty="0" err="1">
                <a:latin typeface="Siyam Rupali ANSI" panose="02000000000000000000" pitchFamily="2" charset="0"/>
              </a:rPr>
              <a:t>wkLbdj</a:t>
            </a:r>
            <a:r>
              <a:rPr lang="en-US" dirty="0">
                <a:latin typeface="Siyam Rupali ANSI" panose="02000000000000000000" pitchFamily="2" charset="0"/>
              </a:rPr>
              <a:t>|</a:t>
            </a:r>
            <a:br>
              <a:rPr lang="en-US" dirty="0">
                <a:latin typeface="Siyam Rupali ANSI" panose="02000000000000000000" pitchFamily="2" charset="0"/>
              </a:rPr>
            </a:br>
            <a:endParaRPr lang="en-US" dirty="0">
              <a:latin typeface="Siyam Rupali ANS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77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69" y="269590"/>
            <a:ext cx="11162731" cy="2023234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শিখনক্রমঃ কোন একটি প্রান্তিক যোগ্যতা অর্জনের জন্য শ্রেণিভিত্তিক প্রারম্ভিক পর্যায় থেকে চূড়ান্ত পর্যায় পর্যন্ত ঐ যোগ্যতার বিভাজিত অংশের ক্রমবিন্যাসকে শিখনক্রম বলে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2797791"/>
            <a:ext cx="10515600" cy="3406467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শিক্ষাক্রমঃ  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বিশেষ স্তরের শিক্ষা সম্পর্কিত কার্যক্রম ও অভিজ্ঞতার পূর্ণাঙ্গ দলিল যা কোন দায়িত্বশীল সংগঠন দ্বারা গৃহিত ও পরিচালিত হয় , তাকেই শিক্ষাক্রম বলে ।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06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শিক্ষাক্রম ও শিখনক্রমের পারস্পরিক সম্পর্ক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শিক্ষাক্রম ব্যাপক ।  শিক্ষাক্রমে শিক্ষার লক্ষ্য , উদ্দেশ্য, কাঠামো , পাঠ্য বিষয়, বিষয় বস্তু, প্রান্তিক যোগ্যতা, শিখনফল ইত্যাদি উল্লেখ থাকে, কিন্তু শিখনক্রমের পরিসর সীমিত । শিখনক্রমে শুধু মাত্র যোগ্যতা সমূহ ধাপে ধাপে সন্নিবেশিত থাকে । </a:t>
            </a:r>
            <a:endParaRPr lang="en-US" sz="4000" dirty="0">
              <a:solidFill>
                <a:srgbClr val="00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91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938727"/>
              </p:ext>
            </p:extLst>
          </p:nvPr>
        </p:nvGraphicFramePr>
        <p:xfrm>
          <a:off x="354842" y="313899"/>
          <a:ext cx="7110483" cy="487875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950051"/>
                <a:gridCol w="5160432"/>
              </a:tblGrid>
              <a:tr h="818865">
                <a:tc gridSpan="2">
                  <a:txBody>
                    <a:bodyPr/>
                    <a:lstStyle/>
                    <a:p>
                      <a:r>
                        <a:rPr lang="bn-BD" sz="360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দিনের কর্মসুচি</a:t>
                      </a:r>
                      <a:r>
                        <a:rPr lang="bn-BD" sz="3600" baseline="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8615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অধিবেশন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বিষয়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4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অধিবেশন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-১ </a:t>
                      </a:r>
                      <a:endParaRPr lang="en-US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পরিচিতি </a:t>
                      </a:r>
                    </a:p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প্রাক মূল্যায়ন</a:t>
                      </a:r>
                    </a:p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প্রশিক্ষণের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লক্ষ্য ও উদ্দেশ্য </a:t>
                      </a:r>
                    </a:p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প্রশিক্ষণের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নিয়মাবলি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19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অধিবেশন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-২ </a:t>
                      </a:r>
                      <a:endParaRPr lang="en-US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বাংলাদেশ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 বিশ্ব পরিচিয়ঃ শিক্ষাক্রম , </a:t>
                      </a:r>
                    </a:p>
                    <a:p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প্রান্তিক যোগ্যতা , অর্জন উপযোগী </a:t>
                      </a:r>
                    </a:p>
                    <a:p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যোগ্যতা ও শিখনফল 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19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অধিবেশন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-৩ </a:t>
                      </a:r>
                      <a:endParaRPr lang="en-US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বাংলাদেশ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ও বিশ্ব পরিচিয়ঃ শ্রেণি ভিত্তিক অর্জন উপযোগী যোগ্যতা 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9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অধিবেশন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-৪ </a:t>
                      </a:r>
                      <a:endParaRPr lang="en-US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বাংলাদেশ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 বিশ্ব পরিচিয়ঃ শিখন শেখানো সামগ্রী পর্যালোচনা ( ১ম ও ২য় শ্রেণি ) 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5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" y="0"/>
            <a:ext cx="11914496" cy="6858000"/>
          </a:xfrm>
          <a:blipFill>
            <a:blip r:embed="rId2"/>
            <a:tile tx="0" ty="0" sx="100000" sy="100000" flip="none" algn="tl"/>
          </a:blipFill>
          <a:ln>
            <a:solidFill>
              <a:srgbClr val="00FF00"/>
            </a:solidFill>
          </a:ln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দিন -১ 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অধিবেশন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-১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5660" y="259308"/>
            <a:ext cx="11946340" cy="6176963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endParaRPr lang="bn-BD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bn-BD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 মূল্যায়ন</a:t>
            </a:r>
          </a:p>
          <a:p>
            <a:pPr marL="0" indent="0" algn="ctr">
              <a:buNone/>
            </a:pP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প্রশিক্ষণের লক্ষ্য ও উদ্দেশ্য </a:t>
            </a:r>
            <a:endParaRPr lang="bn-BD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প্রশিক্ষণের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নিয়মাবলি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5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104" y="655093"/>
            <a:ext cx="9880980" cy="4602707"/>
          </a:xfrm>
          <a:blipFill>
            <a:blip r:embed="rId3"/>
            <a:tile tx="0" ty="0" sx="100000" sy="100000" flip="none" algn="tl"/>
          </a:blipFill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  এ অধিবেশন শেষে অংশ গ্রহনকারী গণ-</a:t>
            </a:r>
          </a:p>
          <a:p>
            <a:r>
              <a:rPr lang="bn-BD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নিজেদের মধ্যে পরিচিত হবেন ও জড়তামুক্ত </a:t>
            </a:r>
          </a:p>
          <a:p>
            <a:r>
              <a:rPr lang="bn-BD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হয়ে প্রশিক্ষণে অংশ গ্রহণ করতে পারবেন । </a:t>
            </a:r>
          </a:p>
          <a:p>
            <a:r>
              <a:rPr lang="bn-BD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প্রশিক্ষণের উদ্দেশ্য ব্যাখ্যা করতে পারবেন । </a:t>
            </a:r>
          </a:p>
          <a:p>
            <a:r>
              <a:rPr lang="bn-BD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প্রশিক্ষণের নিয়মাবলি বলতে পারবেন ।  </a:t>
            </a:r>
            <a:endParaRPr lang="en-US" sz="40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604206"/>
              </p:ext>
            </p:extLst>
          </p:nvPr>
        </p:nvGraphicFramePr>
        <p:xfrm>
          <a:off x="0" y="1160060"/>
          <a:ext cx="8270543" cy="5492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0543"/>
              </a:tblGrid>
              <a:tr h="5492200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None/>
                        <a:tabLst>
                          <a:tab pos="142875" algn="l"/>
                          <a:tab pos="762000" algn="l"/>
                        </a:tabLst>
                      </a:pPr>
                      <a:r>
                        <a:rPr lang="en-US" sz="5400" b="1" dirty="0" smtClean="0">
                          <a:solidFill>
                            <a:srgbClr val="00B050"/>
                          </a:solidFill>
                          <a:latin typeface="SutonnyMJ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n-BD" sz="5400" b="1" dirty="0" smtClean="0">
                          <a:solidFill>
                            <a:srgbClr val="00B050"/>
                          </a:solidFill>
                          <a:latin typeface="SutonnyMJ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bn-BD" sz="5400" b="1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পরিচিতি  পর্ব</a:t>
                      </a:r>
                      <a:r>
                        <a:rPr lang="bn-BD" sz="5400" b="1" baseline="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5400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14300" marR="11430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81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651" y="1122361"/>
            <a:ext cx="7451677" cy="409108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rgbClr val="0000FF"/>
            </a:solidFill>
          </a:ln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 মূল্যায়ন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4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2237"/>
            <a:ext cx="9144000" cy="2387600"/>
          </a:xfrm>
          <a:solidFill>
            <a:schemeClr val="accent2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perspectiveBelow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bn-BD" dirty="0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প্রশিক্ষণের লক্ষ্য ও উদ্দেশ্য </a:t>
            </a:r>
            <a:endParaRPr lang="en-US" dirty="0">
              <a:solidFill>
                <a:srgbClr val="00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n-BD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133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894</Words>
  <Application>Microsoft Office PowerPoint</Application>
  <PresentationFormat>Widescreen</PresentationFormat>
  <Paragraphs>129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Calibri Light</vt:lpstr>
      <vt:lpstr>Kalpurush ANSI</vt:lpstr>
      <vt:lpstr>NikoshBAN</vt:lpstr>
      <vt:lpstr>Siyam Rupali ANSI</vt:lpstr>
      <vt:lpstr>SutonnyMJ</vt:lpstr>
      <vt:lpstr>Symbol</vt:lpstr>
      <vt:lpstr>Times New Roman</vt:lpstr>
      <vt:lpstr>Vrinda</vt:lpstr>
      <vt:lpstr>Office Theme</vt:lpstr>
      <vt:lpstr>বাংলাদেশ ও বিশ্ব পরিচয় বিষয়ের ( ত ) প্রশিক্ষণ কোর্সের শুভ উদ্বোধন অনুষ্ঠান   প্রধান অতিথি ও সভাপতিঃ  জনাব মোঃ আঃ সালাম সিকদার </vt:lpstr>
      <vt:lpstr>PowerPoint Presentation</vt:lpstr>
      <vt:lpstr>PowerPoint Presentation</vt:lpstr>
      <vt:lpstr>দিন -১  অধিবেশন -১ </vt:lpstr>
      <vt:lpstr>PowerPoint Presentation</vt:lpstr>
      <vt:lpstr>PowerPoint Presentation</vt:lpstr>
      <vt:lpstr>PowerPoint Presentation</vt:lpstr>
      <vt:lpstr>প্রাক- মূল্যায়ন </vt:lpstr>
      <vt:lpstr>প্রশিক্ষণের লক্ষ্য ও উদ্দেশ্য </vt:lpstr>
      <vt:lpstr>PowerPoint Presentation</vt:lpstr>
      <vt:lpstr>PowerPoint Presentation</vt:lpstr>
      <vt:lpstr>প্রশিক্ষণের নিয়মাবলি  </vt:lpstr>
      <vt:lpstr>PowerPoint Presentation</vt:lpstr>
      <vt:lpstr>A‡b¨i K_v ejvi mgq wb‡R K_v bv ejv |  A‡b¨i gZvgZ‡K  ¸iyZ¡ †`qv |  mywPwšÍZ gZvgZ cÖ`vb Kiv |  cÖwkÿYK‡ÿi cwi‡ek cwi”Qbœ ivLv |  cv‡ki AskMÖnYKvixi mv‡_ Ah_v K_v bv ejv ev Mí bv Kiv |  cÖ‡qvRbxq †dvìvi, c¨vW, Kjg BZ¨vw` cÖwZw`b cÖwkÿYK‡ÿ mv‡_ wb‡q Avmv |  ‡gvevBj †dvb eÜ ivLv |   </vt:lpstr>
      <vt:lpstr>                    w`b 1                    Awa‡ekb-2 </vt:lpstr>
      <vt:lpstr>      Awa‡ek‡bi wk‡ivbvg:        evsjv‡`k I wek¦ cwiPq শিক্ষাক্রম  </vt:lpstr>
      <vt:lpstr> শিখনফলঃ  ১। প্রাথমিক শিক্ষার লক্ষ্য ও উদ্দেশ্য সর্স্পকে ধারণা লাভ করতে পারবেন ।  ২। প্রাথমিক শিক্ষার  প্রান্তিক যোগ্যতাগুলো জানবেন ও প্রাথমিক শিক্ষার প্রান্তিক যোগ্যতা থেকে বাংলাদেশ ও বিশ্ব পরিচয় সংশ্লিষ্ট প্রান্তিক যোগ্যতাগুলো সনাক্ত করতে পারবেন ।  ৩।  বাংলাদেশ ও বিশ্ব  পরিচয় বিষয়টির প্রান্তিক যোগ্যতা উল্লেখ করতে পারবেন ।  ৪। যোগ্যতা ভিত্তিক শিক্ষাক্রম সংশ্লিষ্ট শব্দসমূহ ব্যাখ্যা করতে পারবেন । </vt:lpstr>
      <vt:lpstr>KvR-1 cÖv_wgK শিক্ষার লক্ষ্য I D‡Ïk¨ m¤ú‡K© aviYv jvf Kiv </vt:lpstr>
      <vt:lpstr>PowerPoint Presentation</vt:lpstr>
      <vt:lpstr>কাজ-২  বাংলাদেশ ও বিশ্ব পরিচয় বিষয়টির প্রান্তিক যোগ্যতা চিহ্নিত করা । </vt:lpstr>
      <vt:lpstr>KvR - 3:            ‡kªYx wfwËK AR©b Dc‡hvMx †hvM¨Zv I               wkLbdj Gi aviYv |                            </vt:lpstr>
      <vt:lpstr>PowerPoint Presentation</vt:lpstr>
      <vt:lpstr> wkLbdjt     †Kvb GKwU cvV †k‡l wkÿv_x© ‡h Ávb, `ÿZv   I `„wóf½x AR©b Ki‡e, †m m¤ú‡K© my®úó I   mywbw`ó wee…wZ ev evK¨ nj wkLbdj| </vt:lpstr>
      <vt:lpstr> শিখনক্রমঃ কোন একটি প্রান্তিক যোগ্যতা অর্জনের জন্য শ্রেণিভিত্তিক প্রারম্ভিক পর্যায় থেকে চূড়ান্ত পর্যায় পর্যন্ত ঐ যোগ্যতার বিভাজিত অংশের ক্রমবিন্যাসকে শিখনক্রম বলে । </vt:lpstr>
      <vt:lpstr>শিক্ষাক্রম ও শিখনক্রমের পারস্পরিক সম্পর্ক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w`b-1 Awa‡ekb-1   Awa‡ek‡bi wk‡ivbvg :D‡Øvab, cwiwPwZ, cÖwkÿY cwiwPwZ, cÖZ¨vkv, D‡Ïk¨ I bxwZgvjv| </dc:title>
  <dc:creator>Tirtho P. Majumder</dc:creator>
  <cp:lastModifiedBy>Tirtha Majumder</cp:lastModifiedBy>
  <cp:revision>336</cp:revision>
  <dcterms:created xsi:type="dcterms:W3CDTF">2014-05-03T13:28:23Z</dcterms:created>
  <dcterms:modified xsi:type="dcterms:W3CDTF">2015-01-11T14:55:12Z</dcterms:modified>
</cp:coreProperties>
</file>